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  <p:sldMasterId id="214748371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2586F58-898A-46CE-B173-CC3CF6C9B69C}">
  <a:tblStyle styleId="{22586F58-898A-46CE-B173-CC3CF6C9B6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aleway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2.xml"/><Relationship Id="rId33" Type="http://schemas.openxmlformats.org/officeDocument/2006/relationships/font" Target="fonts/Lato-regular.fntdata"/><Relationship Id="rId10" Type="http://schemas.openxmlformats.org/officeDocument/2006/relationships/slide" Target="slides/slide1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4.xml"/><Relationship Id="rId35" Type="http://schemas.openxmlformats.org/officeDocument/2006/relationships/font" Target="fonts/Lato-italic.fntdata"/><Relationship Id="rId12" Type="http://schemas.openxmlformats.org/officeDocument/2006/relationships/slide" Target="slides/slide3.xml"/><Relationship Id="rId34" Type="http://schemas.openxmlformats.org/officeDocument/2006/relationships/font" Target="fonts/Lato-bold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36" Type="http://schemas.openxmlformats.org/officeDocument/2006/relationships/font" Target="fonts/Lato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7555851c4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57555851c4_5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7555851c4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7555851c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7555851c4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7555851c4_5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729360" y="1322280"/>
            <a:ext cx="7688160" cy="703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729360" y="1322280"/>
            <a:ext cx="7688160" cy="703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4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5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 txBox="1"/>
          <p:nvPr>
            <p:ph idx="1" type="subTitle"/>
          </p:nvPr>
        </p:nvSpPr>
        <p:spPr>
          <a:xfrm>
            <a:off x="729360" y="1322280"/>
            <a:ext cx="7688160" cy="703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7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9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0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0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1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2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2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2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2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2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2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5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55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6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5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7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5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5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8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9"/>
          <p:cNvSpPr txBox="1"/>
          <p:nvPr>
            <p:ph idx="1" type="subTitle"/>
          </p:nvPr>
        </p:nvSpPr>
        <p:spPr>
          <a:xfrm>
            <a:off x="729360" y="1322280"/>
            <a:ext cx="7688160" cy="703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0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6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1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2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3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6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6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6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6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729360" y="1322280"/>
            <a:ext cx="7688160" cy="7038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5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6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6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6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6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6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6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30340" y="1191420"/>
            <a:ext cx="745200" cy="45360"/>
            <a:chOff x="830340" y="1191420"/>
            <a:chExt cx="745200" cy="45360"/>
          </a:xfrm>
        </p:grpSpPr>
        <p:sp>
          <p:nvSpPr>
            <p:cNvPr id="7" name="Google Shape;7;p1"/>
            <p:cNvSpPr/>
            <p:nvPr/>
          </p:nvSpPr>
          <p:spPr>
            <a:xfrm rot="-54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 rot="-54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" name="Google Shape;9;p1"/>
          <p:cNvSpPr txBox="1"/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01480" y="0"/>
            <a:ext cx="1442160" cy="436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830340" y="1191420"/>
            <a:ext cx="745200" cy="45360"/>
            <a:chOff x="830340" y="1191420"/>
            <a:chExt cx="745200" cy="45360"/>
          </a:xfrm>
        </p:grpSpPr>
        <p:sp>
          <p:nvSpPr>
            <p:cNvPr id="64" name="Google Shape;64;p14"/>
            <p:cNvSpPr/>
            <p:nvPr/>
          </p:nvSpPr>
          <p:spPr>
            <a:xfrm rot="-54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 rot="-54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4"/>
          <p:cNvSpPr txBox="1"/>
          <p:nvPr>
            <p:ph type="title"/>
          </p:nvPr>
        </p:nvSpPr>
        <p:spPr>
          <a:xfrm>
            <a:off x="730080" y="1318680"/>
            <a:ext cx="3300480" cy="1686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174280" y="1352520"/>
            <a:ext cx="3373920" cy="3025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8280360" y="0"/>
            <a:ext cx="862920" cy="4539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8598960" y="21636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4"/>
          <p:cNvSpPr/>
          <p:nvPr/>
        </p:nvSpPr>
        <p:spPr>
          <a:xfrm>
            <a:off x="8598960" y="25020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4"/>
          <p:cNvSpPr/>
          <p:nvPr/>
        </p:nvSpPr>
        <p:spPr>
          <a:xfrm>
            <a:off x="8598960" y="28404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7"/>
          <p:cNvGrpSpPr/>
          <p:nvPr/>
        </p:nvGrpSpPr>
        <p:grpSpPr>
          <a:xfrm>
            <a:off x="830340" y="1191420"/>
            <a:ext cx="745200" cy="45360"/>
            <a:chOff x="830340" y="1191420"/>
            <a:chExt cx="745200" cy="45360"/>
          </a:xfrm>
        </p:grpSpPr>
        <p:sp>
          <p:nvSpPr>
            <p:cNvPr id="123" name="Google Shape;123;p27"/>
            <p:cNvSpPr/>
            <p:nvPr/>
          </p:nvSpPr>
          <p:spPr>
            <a:xfrm rot="-54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 rot="-54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27"/>
          <p:cNvSpPr txBox="1"/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8280360" y="0"/>
            <a:ext cx="862920" cy="45396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7"/>
          <p:cNvSpPr/>
          <p:nvPr/>
        </p:nvSpPr>
        <p:spPr>
          <a:xfrm>
            <a:off x="8598960" y="21636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7"/>
          <p:cNvSpPr/>
          <p:nvPr/>
        </p:nvSpPr>
        <p:spPr>
          <a:xfrm>
            <a:off x="8598960" y="25020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7"/>
          <p:cNvSpPr/>
          <p:nvPr/>
        </p:nvSpPr>
        <p:spPr>
          <a:xfrm>
            <a:off x="8598960" y="28404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40"/>
          <p:cNvGrpSpPr/>
          <p:nvPr/>
        </p:nvGrpSpPr>
        <p:grpSpPr>
          <a:xfrm>
            <a:off x="830340" y="1191420"/>
            <a:ext cx="745200" cy="45360"/>
            <a:chOff x="830340" y="1191420"/>
            <a:chExt cx="745200" cy="45360"/>
          </a:xfrm>
        </p:grpSpPr>
        <p:sp>
          <p:nvSpPr>
            <p:cNvPr id="183" name="Google Shape;183;p40"/>
            <p:cNvSpPr/>
            <p:nvPr/>
          </p:nvSpPr>
          <p:spPr>
            <a:xfrm rot="-54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0"/>
            <p:cNvSpPr/>
            <p:nvPr/>
          </p:nvSpPr>
          <p:spPr>
            <a:xfrm rot="-54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40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7" name="Google Shape;187;p40"/>
          <p:cNvSpPr txBox="1"/>
          <p:nvPr>
            <p:ph idx="12"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40"/>
          <p:cNvSpPr/>
          <p:nvPr/>
        </p:nvSpPr>
        <p:spPr>
          <a:xfrm>
            <a:off x="8280360" y="0"/>
            <a:ext cx="862920" cy="4539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0"/>
          <p:cNvSpPr/>
          <p:nvPr/>
        </p:nvSpPr>
        <p:spPr>
          <a:xfrm>
            <a:off x="8598960" y="21636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0"/>
          <p:cNvSpPr/>
          <p:nvPr/>
        </p:nvSpPr>
        <p:spPr>
          <a:xfrm>
            <a:off x="8598960" y="25020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40"/>
          <p:cNvSpPr/>
          <p:nvPr/>
        </p:nvSpPr>
        <p:spPr>
          <a:xfrm>
            <a:off x="8598960" y="28404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3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53"/>
          <p:cNvGrpSpPr/>
          <p:nvPr/>
        </p:nvGrpSpPr>
        <p:grpSpPr>
          <a:xfrm>
            <a:off x="830340" y="1191420"/>
            <a:ext cx="745200" cy="45360"/>
            <a:chOff x="830340" y="1191420"/>
            <a:chExt cx="745200" cy="45360"/>
          </a:xfrm>
        </p:grpSpPr>
        <p:sp>
          <p:nvSpPr>
            <p:cNvPr id="243" name="Google Shape;243;p53"/>
            <p:cNvSpPr/>
            <p:nvPr/>
          </p:nvSpPr>
          <p:spPr>
            <a:xfrm rot="-54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3"/>
            <p:cNvSpPr/>
            <p:nvPr/>
          </p:nvSpPr>
          <p:spPr>
            <a:xfrm rot="-54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53"/>
          <p:cNvSpPr txBox="1"/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6" name="Google Shape;246;p53"/>
          <p:cNvSpPr txBox="1"/>
          <p:nvPr>
            <p:ph idx="1" type="body"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7" name="Google Shape;247;p53"/>
          <p:cNvSpPr txBox="1"/>
          <p:nvPr>
            <p:ph idx="12"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53"/>
          <p:cNvSpPr/>
          <p:nvPr/>
        </p:nvSpPr>
        <p:spPr>
          <a:xfrm>
            <a:off x="8280360" y="0"/>
            <a:ext cx="862920" cy="4539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3"/>
          <p:cNvSpPr/>
          <p:nvPr/>
        </p:nvSpPr>
        <p:spPr>
          <a:xfrm>
            <a:off x="8598960" y="21636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53"/>
          <p:cNvSpPr/>
          <p:nvPr/>
        </p:nvSpPr>
        <p:spPr>
          <a:xfrm>
            <a:off x="8598960" y="25020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53"/>
          <p:cNvSpPr/>
          <p:nvPr/>
        </p:nvSpPr>
        <p:spPr>
          <a:xfrm>
            <a:off x="8598960" y="284040"/>
            <a:ext cx="2160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gif"/><Relationship Id="rId4" Type="http://schemas.openxmlformats.org/officeDocument/2006/relationships/image" Target="../media/image17.gif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4.gif"/><Relationship Id="rId5" Type="http://schemas.openxmlformats.org/officeDocument/2006/relationships/image" Target="../media/image18.gif"/><Relationship Id="rId6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gif"/><Relationship Id="rId4" Type="http://schemas.openxmlformats.org/officeDocument/2006/relationships/image" Target="../media/image2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Relationship Id="rId4" Type="http://schemas.openxmlformats.org/officeDocument/2006/relationships/image" Target="../media/image26.gif"/><Relationship Id="rId5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94901"/>
          </a:srgbClr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6"/>
          <p:cNvSpPr txBox="1"/>
          <p:nvPr/>
        </p:nvSpPr>
        <p:spPr>
          <a:xfrm>
            <a:off x="968935" y="1172830"/>
            <a:ext cx="76878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6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ECMAScript 2019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6"/>
          <p:cNvSpPr txBox="1"/>
          <p:nvPr/>
        </p:nvSpPr>
        <p:spPr>
          <a:xfrm>
            <a:off x="728095" y="2264915"/>
            <a:ext cx="76878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Resumo sobre as últimas novidades do JavaScript.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25" y="2979950"/>
            <a:ext cx="3551924" cy="19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8875" y="2777835"/>
            <a:ext cx="1695125" cy="240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575" y="2837226"/>
            <a:ext cx="2845900" cy="21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5"/>
          <p:cNvSpPr txBox="1"/>
          <p:nvPr/>
        </p:nvSpPr>
        <p:spPr>
          <a:xfrm>
            <a:off x="718200" y="632880"/>
            <a:ext cx="354348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Object.fromEntries()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75"/>
          <p:cNvSpPr txBox="1"/>
          <p:nvPr/>
        </p:nvSpPr>
        <p:spPr>
          <a:xfrm>
            <a:off x="495350" y="1251525"/>
            <a:ext cx="3904800" cy="17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 uma lista de Chave-Valor em um objeto.	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925920"/>
            <a:ext cx="4419360" cy="329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5"/>
          <p:cNvSpPr/>
          <p:nvPr/>
        </p:nvSpPr>
        <p:spPr>
          <a:xfrm>
            <a:off x="495360" y="4625280"/>
            <a:ext cx="7733880" cy="2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https://developer.mozilla.org/en-US/docs/Web/JavaScript/Reference/Global_Objects/Object/fromEntries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75" y="2999125"/>
            <a:ext cx="2773500" cy="15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6"/>
          <p:cNvSpPr txBox="1"/>
          <p:nvPr/>
        </p:nvSpPr>
        <p:spPr>
          <a:xfrm>
            <a:off x="833400" y="638640"/>
            <a:ext cx="675936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String.trimStart() &amp; String.trimEnd()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6"/>
          <p:cNvSpPr txBox="1"/>
          <p:nvPr/>
        </p:nvSpPr>
        <p:spPr>
          <a:xfrm>
            <a:off x="480775" y="1281125"/>
            <a:ext cx="3807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os espaços em branco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4130" y="1241530"/>
            <a:ext cx="4617360" cy="201708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6"/>
          <p:cNvSpPr/>
          <p:nvPr/>
        </p:nvSpPr>
        <p:spPr>
          <a:xfrm>
            <a:off x="680400" y="4656960"/>
            <a:ext cx="7867800" cy="2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https://developer.mozilla.org/en-US/docs/Web/JavaScript/Reference/Global_Objects/String/trimStart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0" y="2537695"/>
            <a:ext cx="1286251" cy="20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276" y="2587925"/>
            <a:ext cx="2027210" cy="191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725" y="3113550"/>
            <a:ext cx="1987475" cy="14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7"/>
          <p:cNvSpPr txBox="1"/>
          <p:nvPr/>
        </p:nvSpPr>
        <p:spPr>
          <a:xfrm>
            <a:off x="789480" y="689760"/>
            <a:ext cx="3543480" cy="48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Function.toString()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77"/>
          <p:cNvSpPr txBox="1"/>
          <p:nvPr/>
        </p:nvSpPr>
        <p:spPr>
          <a:xfrm>
            <a:off x="743680" y="1512930"/>
            <a:ext cx="30030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latin typeface="Arial"/>
                <a:ea typeface="Arial"/>
                <a:cs typeface="Arial"/>
                <a:sym typeface="Arial"/>
              </a:rPr>
              <a:t>Retorna uma string que representa o objeto especificado.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930960"/>
            <a:ext cx="4159800" cy="366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7"/>
          <p:cNvSpPr/>
          <p:nvPr/>
        </p:nvSpPr>
        <p:spPr>
          <a:xfrm>
            <a:off x="265680" y="4600440"/>
            <a:ext cx="6049440" cy="2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https://developer.mozilla.org/pt-BR/docs/Web/JavaScript/Reference/Global_Objects/String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925" y="3136037"/>
            <a:ext cx="2094375" cy="14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8"/>
          <p:cNvSpPr txBox="1"/>
          <p:nvPr/>
        </p:nvSpPr>
        <p:spPr>
          <a:xfrm>
            <a:off x="789480" y="677160"/>
            <a:ext cx="3543480" cy="47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Symbol.description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78"/>
          <p:cNvSpPr txBox="1"/>
          <p:nvPr/>
        </p:nvSpPr>
        <p:spPr>
          <a:xfrm>
            <a:off x="789480" y="1488600"/>
            <a:ext cx="3003120" cy="280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função Symbol() retorna um valor do tipo símbolo (symbol), tem propriedades estáticas que expõem vários membros dos objetos nativos.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110" y="2177180"/>
            <a:ext cx="5046121" cy="227088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78"/>
          <p:cNvSpPr/>
          <p:nvPr/>
        </p:nvSpPr>
        <p:spPr>
          <a:xfrm>
            <a:off x="468000" y="4625280"/>
            <a:ext cx="788652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https://developer.mozilla.org/pt-BR/docs/Web/JavaScript/Reference/Global_Objects/Symbol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086" y="247725"/>
            <a:ext cx="2804987" cy="17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9"/>
          <p:cNvSpPr txBox="1"/>
          <p:nvPr/>
        </p:nvSpPr>
        <p:spPr>
          <a:xfrm>
            <a:off x="789480" y="631800"/>
            <a:ext cx="50796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JSON.Stringify() (update)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79"/>
          <p:cNvSpPr txBox="1"/>
          <p:nvPr/>
        </p:nvSpPr>
        <p:spPr>
          <a:xfrm>
            <a:off x="789480" y="1399857"/>
            <a:ext cx="3003000" cy="29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Previne retornar Unicodes mal formados.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5230" y="1568522"/>
            <a:ext cx="4564801" cy="262548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9"/>
          <p:cNvSpPr/>
          <p:nvPr/>
        </p:nvSpPr>
        <p:spPr>
          <a:xfrm>
            <a:off x="637920" y="4604040"/>
            <a:ext cx="814428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https://developer.mozilla.org/pt-BR/docs/Web/JavaScript/Reference/Global_Objects/JSON/stringify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13" y="3154550"/>
            <a:ext cx="3302725" cy="13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0"/>
          <p:cNvSpPr txBox="1"/>
          <p:nvPr/>
        </p:nvSpPr>
        <p:spPr>
          <a:xfrm>
            <a:off x="789480" y="685800"/>
            <a:ext cx="3543480" cy="5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Array.Sort Stability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80"/>
          <p:cNvSpPr txBox="1"/>
          <p:nvPr/>
        </p:nvSpPr>
        <p:spPr>
          <a:xfrm>
            <a:off x="827625" y="1404254"/>
            <a:ext cx="3003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de ordenação foi alterado do não estável ‘QuickSort’ para o estável ‘TimSort’.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560" y="984240"/>
            <a:ext cx="4210920" cy="356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80"/>
          <p:cNvSpPr/>
          <p:nvPr/>
        </p:nvSpPr>
        <p:spPr>
          <a:xfrm>
            <a:off x="552960" y="4880520"/>
            <a:ext cx="559224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https://github.com/LXSMNSYC/TimSort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69" y="3060150"/>
            <a:ext cx="2708625" cy="15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1"/>
          <p:cNvSpPr txBox="1"/>
          <p:nvPr/>
        </p:nvSpPr>
        <p:spPr>
          <a:xfrm>
            <a:off x="789480" y="624600"/>
            <a:ext cx="468612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Optional Catch Binding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81"/>
          <p:cNvSpPr txBox="1"/>
          <p:nvPr/>
        </p:nvSpPr>
        <p:spPr>
          <a:xfrm>
            <a:off x="789480" y="1509840"/>
            <a:ext cx="3003120" cy="2662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que os desenvolvedores utilizem Try/Catch sem passar algum parâmetro no catch.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190" y="1920815"/>
            <a:ext cx="5046120" cy="2337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81"/>
          <p:cNvSpPr/>
          <p:nvPr/>
        </p:nvSpPr>
        <p:spPr>
          <a:xfrm>
            <a:off x="691200" y="4720680"/>
            <a:ext cx="752760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http://2ality.com/2017/08/optional-catch-binding.html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800" y="236325"/>
            <a:ext cx="2394096" cy="161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2"/>
          <p:cNvSpPr txBox="1"/>
          <p:nvPr/>
        </p:nvSpPr>
        <p:spPr>
          <a:xfrm>
            <a:off x="789474" y="624600"/>
            <a:ext cx="5628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Raleway"/>
                <a:ea typeface="Raleway"/>
                <a:cs typeface="Raleway"/>
                <a:sym typeface="Raleway"/>
              </a:rPr>
              <a:t>Clases: private, static &amp; public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2"/>
          <p:cNvSpPr txBox="1"/>
          <p:nvPr/>
        </p:nvSpPr>
        <p:spPr>
          <a:xfrm>
            <a:off x="789474" y="1509850"/>
            <a:ext cx="3430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Permite aos devs utilizarem # (hashtag/Cerquilha) para definir métodos, vars como privadas da classe.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2"/>
          <p:cNvSpPr/>
          <p:nvPr/>
        </p:nvSpPr>
        <p:spPr>
          <a:xfrm>
            <a:off x="691200" y="4720680"/>
            <a:ext cx="7527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https://medium.freecodecamp.org/the-complete-guide-to-es10-features-5fd0feb9513a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974" y="1097650"/>
            <a:ext cx="3250047" cy="37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125" y="2651671"/>
            <a:ext cx="2266375" cy="1779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83"/>
          <p:cNvSpPr txBox="1"/>
          <p:nvPr/>
        </p:nvSpPr>
        <p:spPr>
          <a:xfrm>
            <a:off x="152400" y="1737000"/>
            <a:ext cx="33426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sng" cap="none" strike="noStrike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Obrigado</a:t>
            </a:r>
            <a:endParaRPr b="1" i="0" sz="5400" u="sng" cap="none" strike="noStrike">
              <a:highlight>
                <a:srgbClr val="FFFFFF"/>
              </a:highlight>
            </a:endParaRPr>
          </a:p>
        </p:txBody>
      </p:sp>
      <p:pic>
        <p:nvPicPr>
          <p:cNvPr id="451" name="Google Shape;45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950" y="808323"/>
            <a:ext cx="2488575" cy="24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4"/>
          <p:cNvSpPr txBox="1"/>
          <p:nvPr/>
        </p:nvSpPr>
        <p:spPr>
          <a:xfrm>
            <a:off x="727923" y="78380"/>
            <a:ext cx="76881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6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Créditos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84"/>
          <p:cNvSpPr/>
          <p:nvPr/>
        </p:nvSpPr>
        <p:spPr>
          <a:xfrm>
            <a:off x="808775" y="1343055"/>
            <a:ext cx="71961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https://medium.com/@selvaganesh93/javascript-whats-new-in-ecmascript-2019-es2019-es10-35210c6e7f4b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cap="none" strike="noStrike">
                <a:latin typeface="Lato"/>
                <a:ea typeface="Lato"/>
                <a:cs typeface="Lato"/>
                <a:sym typeface="Lato"/>
              </a:rPr>
              <a:t>https://github.com/tc39/proposals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http://2ality.com/index.html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250" y="2372300"/>
            <a:ext cx="5655150" cy="2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7"/>
          <p:cNvSpPr txBox="1"/>
          <p:nvPr/>
        </p:nvSpPr>
        <p:spPr>
          <a:xfrm>
            <a:off x="824400" y="587160"/>
            <a:ext cx="3534120" cy="645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Inicio da Linguagem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7"/>
          <p:cNvSpPr txBox="1"/>
          <p:nvPr/>
        </p:nvSpPr>
        <p:spPr>
          <a:xfrm>
            <a:off x="1366920" y="4647600"/>
            <a:ext cx="1414800" cy="3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Brendan Eich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7"/>
          <p:cNvSpPr txBox="1"/>
          <p:nvPr/>
        </p:nvSpPr>
        <p:spPr>
          <a:xfrm>
            <a:off x="4784760" y="328320"/>
            <a:ext cx="3838320" cy="4318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linguagem JavaScript teve seu primeiro protótipo criado em apenas 10 dias sendo batizada com o nome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 primeiro lançamento oficial foi em setembro de 1995, juntamente com a versão 2.0 do navegador Netscape, foi chamada de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LiveScript.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Porém,</a:t>
            </a: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dezembro seu nome foi alterado para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240" y="1339560"/>
            <a:ext cx="2676960" cy="321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>
            <a:alpha val="94901"/>
          </a:srgbClr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8"/>
          <p:cNvSpPr txBox="1"/>
          <p:nvPr/>
        </p:nvSpPr>
        <p:spPr>
          <a:xfrm>
            <a:off x="744610" y="772830"/>
            <a:ext cx="70098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Diferença entre JavaScript e ECMAScript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8"/>
          <p:cNvSpPr txBox="1"/>
          <p:nvPr/>
        </p:nvSpPr>
        <p:spPr>
          <a:xfrm>
            <a:off x="522575" y="1314247"/>
            <a:ext cx="81654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ECMAScript e JavaScript são a mesma coisa?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91" y="3304450"/>
            <a:ext cx="3123009" cy="17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25" y="3336625"/>
            <a:ext cx="3123000" cy="175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729360" y="6382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ECMA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9"/>
          <p:cNvSpPr txBox="1"/>
          <p:nvPr/>
        </p:nvSpPr>
        <p:spPr>
          <a:xfrm>
            <a:off x="729360" y="1275840"/>
            <a:ext cx="806904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que o JavaScript se tornasse popular, para que a linguagem evoluísse obedecendo a determinados padrões e normativas, os criadores se associaram ao ECMA (European Computer Manufactures Association) em 1996.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 já havia sido patenteado pela Sun Microsystems (atual Oracle).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Atualmente, padrões e normativas referentes à linguagem é mantida pela ECMA-262, grupo criado na ECMA para a padronização do JavaScript e conta com participação de grandes empresas de tecnologia como Microsoft, Google, dentre outras.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0"/>
          <p:cNvSpPr txBox="1"/>
          <p:nvPr>
            <p:ph type="title"/>
          </p:nvPr>
        </p:nvSpPr>
        <p:spPr>
          <a:xfrm>
            <a:off x="727950" y="671549"/>
            <a:ext cx="7688100" cy="4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Stages</a:t>
            </a:r>
            <a:endParaRPr/>
          </a:p>
        </p:txBody>
      </p:sp>
      <p:graphicFrame>
        <p:nvGraphicFramePr>
          <p:cNvPr id="336" name="Google Shape;336;p70"/>
          <p:cNvGraphicFramePr/>
          <p:nvPr/>
        </p:nvGraphicFramePr>
        <p:xfrm>
          <a:off x="954400" y="132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{22586F58-898A-46CE-B173-CC3CF6C9B69C}</a:tableStyleId>
              </a:tblPr>
              <a:tblGrid>
                <a:gridCol w="1641075"/>
                <a:gridCol w="5594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0 - Strawman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Uma ideia, que alguém vai implementar em algum plugin do Babel.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1 - Proposal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Uma proposta da funcionalidade para viabilizar a ideia.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2 - Draft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Início</a:t>
                      </a:r>
                      <a:r>
                        <a:rPr lang="pt-BR"/>
                        <a:t> das </a:t>
                      </a:r>
                      <a:r>
                        <a:rPr lang="pt-BR"/>
                        <a:t>especificações.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3 - Candidate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Versão </a:t>
                      </a:r>
                      <a:r>
                        <a:rPr lang="pt-BR"/>
                        <a:t>preliminar</a:t>
                      </a:r>
                      <a:r>
                        <a:rPr lang="pt-BR"/>
                        <a:t> da especificação.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4 - Finished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Versão final da especificação.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7" name="Google Shape;3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197" y="3367550"/>
            <a:ext cx="2987950" cy="17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100" y="3367551"/>
            <a:ext cx="3186563" cy="17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47" y="3338172"/>
            <a:ext cx="1775950" cy="17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>
            <a:alpha val="94901"/>
          </a:srgbClr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1"/>
          <p:cNvSpPr txBox="1"/>
          <p:nvPr/>
        </p:nvSpPr>
        <p:spPr>
          <a:xfrm>
            <a:off x="591250" y="267126"/>
            <a:ext cx="81654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Novidades do </a:t>
            </a:r>
            <a:r>
              <a:rPr lang="pt-BR" sz="5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Cobol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975" y="1381450"/>
            <a:ext cx="5066100" cy="33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>
            <a:alpha val="94900"/>
          </a:srgbClr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2"/>
          <p:cNvSpPr txBox="1"/>
          <p:nvPr/>
        </p:nvSpPr>
        <p:spPr>
          <a:xfrm>
            <a:off x="489300" y="1304976"/>
            <a:ext cx="81654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Novidades do ES 2019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75" y="2673412"/>
            <a:ext cx="2726193" cy="2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900" y="2643000"/>
            <a:ext cx="4639800" cy="23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3"/>
          <p:cNvSpPr txBox="1"/>
          <p:nvPr/>
        </p:nvSpPr>
        <p:spPr>
          <a:xfrm>
            <a:off x="789480" y="688320"/>
            <a:ext cx="2799720" cy="486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Array.Flat()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3"/>
          <p:cNvSpPr txBox="1"/>
          <p:nvPr/>
        </p:nvSpPr>
        <p:spPr>
          <a:xfrm>
            <a:off x="789480" y="1435320"/>
            <a:ext cx="3003120" cy="3019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 método flat() cria um novo array com todos elementos sub-arrays concatenados nele de forma recursiva até a profundidade especificada.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7480" y="1944260"/>
            <a:ext cx="4745881" cy="2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3"/>
          <p:cNvSpPr/>
          <p:nvPr/>
        </p:nvSpPr>
        <p:spPr>
          <a:xfrm>
            <a:off x="736920" y="4881960"/>
            <a:ext cx="6111000" cy="2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https://developer.mozilla.org/pt-BR/docs/Web/JavaScript/Reference/Global_Objects/Array/flat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850" y="565226"/>
            <a:ext cx="3003126" cy="1236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4"/>
          <p:cNvSpPr txBox="1"/>
          <p:nvPr/>
        </p:nvSpPr>
        <p:spPr>
          <a:xfrm>
            <a:off x="789480" y="692280"/>
            <a:ext cx="279972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Array.flatMap()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4"/>
          <p:cNvSpPr txBox="1"/>
          <p:nvPr/>
        </p:nvSpPr>
        <p:spPr>
          <a:xfrm>
            <a:off x="789480" y="1353960"/>
            <a:ext cx="300312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método flatMap() primeiro mapeia cada elemento usando uma função de mapeamento e, em seguida, nivela o resultado em uma nova array. É idêntico a um map seguido por um flat de profundidade 1, mas flatMap é bastante útil e mesclar ambos em um método um pouco mais eficiente.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1475" y="127000"/>
            <a:ext cx="418112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4"/>
          <p:cNvSpPr/>
          <p:nvPr/>
        </p:nvSpPr>
        <p:spPr>
          <a:xfrm>
            <a:off x="457200" y="4795200"/>
            <a:ext cx="6655680" cy="2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https://developer.mozilla.org/pt-BR/docs/Web/JavaScript/Reference/Global_Objects/Array/flatMap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350" y="3190650"/>
            <a:ext cx="2880250" cy="14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